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86" r:id="rId3"/>
    <p:sldId id="313" r:id="rId4"/>
    <p:sldId id="315" r:id="rId5"/>
    <p:sldId id="293" r:id="rId6"/>
    <p:sldId id="295" r:id="rId7"/>
    <p:sldId id="314" r:id="rId8"/>
    <p:sldId id="316" r:id="rId9"/>
    <p:sldId id="262" r:id="rId10"/>
    <p:sldId id="263" r:id="rId11"/>
    <p:sldId id="264" r:id="rId12"/>
    <p:sldId id="296" r:id="rId13"/>
    <p:sldId id="317" r:id="rId14"/>
    <p:sldId id="266" r:id="rId15"/>
    <p:sldId id="267" r:id="rId16"/>
    <p:sldId id="268" r:id="rId17"/>
    <p:sldId id="269" r:id="rId18"/>
    <p:sldId id="281" r:id="rId19"/>
    <p:sldId id="282" r:id="rId20"/>
    <p:sldId id="283" r:id="rId21"/>
    <p:sldId id="301" r:id="rId22"/>
    <p:sldId id="305" r:id="rId23"/>
    <p:sldId id="304" r:id="rId24"/>
    <p:sldId id="303" r:id="rId25"/>
    <p:sldId id="302" r:id="rId26"/>
    <p:sldId id="306" r:id="rId27"/>
    <p:sldId id="318" r:id="rId28"/>
    <p:sldId id="322" r:id="rId29"/>
    <p:sldId id="321" r:id="rId30"/>
    <p:sldId id="320" r:id="rId31"/>
    <p:sldId id="319" r:id="rId32"/>
    <p:sldId id="323" r:id="rId33"/>
    <p:sldId id="326" r:id="rId34"/>
    <p:sldId id="325" r:id="rId35"/>
    <p:sldId id="324" r:id="rId36"/>
    <p:sldId id="329" r:id="rId37"/>
    <p:sldId id="327" r:id="rId38"/>
    <p:sldId id="292" r:id="rId39"/>
    <p:sldId id="274" r:id="rId40"/>
    <p:sldId id="27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196" autoAdjust="0"/>
  </p:normalViewPr>
  <p:slideViewPr>
    <p:cSldViewPr>
      <p:cViewPr varScale="1">
        <p:scale>
          <a:sx n="88" d="100"/>
          <a:sy n="88" d="100"/>
        </p:scale>
        <p:origin x="-1282"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7/20/2022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7/20/2022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7/20/2022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7/20/2022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7/20/2022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7/20/2022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928670"/>
            <a:ext cx="7406640" cy="3786214"/>
          </a:xfrm>
        </p:spPr>
        <p:txBody>
          <a:bodyPr>
            <a:normAutofit/>
          </a:bodyPr>
          <a:lstStyle/>
          <a:p>
            <a:pPr algn="ctr"/>
            <a:r>
              <a:rPr lang="en-US" b="1" u="sng" dirty="0" smtClean="0"/>
              <a:t>Online Diagnostic Lab</a:t>
            </a:r>
            <a:r>
              <a:rPr lang="en-US" b="1" u="sng" dirty="0" smtClean="0"/>
              <a:t/>
            </a:r>
            <a:br>
              <a:rPr lang="en-US" b="1" u="sng" dirty="0" smtClean="0"/>
            </a:br>
            <a:r>
              <a:rPr lang="en-US" b="1" u="sng" dirty="0" smtClean="0"/>
              <a:t>Management System</a:t>
            </a:r>
            <a:r>
              <a:rPr lang="en-US" b="1" u="sng" dirty="0"/>
              <a:t/>
            </a:r>
            <a:br>
              <a:rPr lang="en-US" b="1" u="sng" dirty="0"/>
            </a:br>
            <a:r>
              <a:rPr lang="en-US" b="1" u="sng" dirty="0"/>
              <a:t/>
            </a:r>
            <a:br>
              <a:rPr lang="en-US" b="1" u="sng" dirty="0"/>
            </a:br>
            <a:r>
              <a:rPr lang="en-US" sz="36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 xmlns:a16="http://schemas.microsoft.com/office/drawing/2014/main" val="20000"/>
                    </a:ext>
                  </a:extLst>
                </a:gridCol>
                <a:gridCol w="3452826">
                  <a:extLst>
                    <a:ext uri="{9D8B030D-6E8A-4147-A177-3AD203B41FA5}">
                      <a16:colId xmlns=""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 xmlns:a16="http://schemas.microsoft.com/office/drawing/2014/main" val="20000"/>
                    </a:ext>
                  </a:extLst>
                </a:gridCol>
                <a:gridCol w="3357586">
                  <a:extLst>
                    <a:ext uri="{9D8B030D-6E8A-4147-A177-3AD203B41FA5}">
                      <a16:colId xmlns=""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87424"/>
            <a:ext cx="7498080" cy="1296144"/>
          </a:xfrm>
        </p:spPr>
        <p:txBody>
          <a:bodyPr/>
          <a:lstStyle/>
          <a:p>
            <a:pPr algn="ctr"/>
            <a:r>
              <a:rPr lang="en-IN" b="1" dirty="0"/>
              <a:t>Use Case Diagram</a:t>
            </a:r>
            <a:endParaRPr lang="en-US" b="1" dirty="0"/>
          </a:p>
        </p:txBody>
      </p:sp>
      <p:pic>
        <p:nvPicPr>
          <p:cNvPr id="3" name="Picture 2" descr="C:\Users\pande\Desktop\ice_screenshot_20220720-215157.png"/>
          <p:cNvPicPr>
            <a:picLocks noChangeAspect="1" noChangeArrowheads="1"/>
          </p:cNvPicPr>
          <p:nvPr/>
        </p:nvPicPr>
        <p:blipFill>
          <a:blip r:embed="rId3"/>
          <a:srcRect/>
          <a:stretch>
            <a:fillRect/>
          </a:stretch>
        </p:blipFill>
        <p:spPr bwMode="auto">
          <a:xfrm>
            <a:off x="1214414" y="642918"/>
            <a:ext cx="7572428" cy="592935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pande\Desktop\ice_screenshot_20220720-215243.png"/>
          <p:cNvPicPr>
            <a:picLocks noChangeAspect="1" noChangeArrowheads="1"/>
          </p:cNvPicPr>
          <p:nvPr/>
        </p:nvPicPr>
        <p:blipFill>
          <a:blip r:embed="rId2"/>
          <a:srcRect/>
          <a:stretch>
            <a:fillRect/>
          </a:stretch>
        </p:blipFill>
        <p:spPr bwMode="auto">
          <a:xfrm>
            <a:off x="1357290" y="285728"/>
            <a:ext cx="7000924" cy="6054747"/>
          </a:xfrm>
          <a:prstGeom prst="rect">
            <a:avLst/>
          </a:prstGeom>
          <a:noFill/>
        </p:spPr>
      </p:pic>
    </p:spTree>
    <p:extLst>
      <p:ext uri="{BB962C8B-B14F-4D97-AF65-F5344CB8AC3E}">
        <p14:creationId xmlns="" xmlns:p14="http://schemas.microsoft.com/office/powerpoint/2010/main" val="2679976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nde\Desktop\ice_screenshot_20220720-215346.png"/>
          <p:cNvPicPr>
            <a:picLocks noChangeAspect="1" noChangeArrowheads="1"/>
          </p:cNvPicPr>
          <p:nvPr/>
        </p:nvPicPr>
        <p:blipFill>
          <a:blip r:embed="rId2"/>
          <a:srcRect/>
          <a:stretch>
            <a:fillRect/>
          </a:stretch>
        </p:blipFill>
        <p:spPr bwMode="auto">
          <a:xfrm>
            <a:off x="1500166" y="142852"/>
            <a:ext cx="6858048" cy="642941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Class / Schema Diagram </a:t>
            </a:r>
            <a:endParaRPr lang="en-US" b="1" dirty="0"/>
          </a:p>
        </p:txBody>
      </p:sp>
      <p:pic>
        <p:nvPicPr>
          <p:cNvPr id="4098" name="Picture 2" descr="Screenshot_1"/>
          <p:cNvPicPr>
            <a:picLocks noChangeAspect="1" noChangeArrowheads="1"/>
          </p:cNvPicPr>
          <p:nvPr/>
        </p:nvPicPr>
        <p:blipFill>
          <a:blip r:embed="rId3"/>
          <a:srcRect/>
          <a:stretch>
            <a:fillRect/>
          </a:stretch>
        </p:blipFill>
        <p:spPr bwMode="auto">
          <a:xfrm>
            <a:off x="1714480" y="1357298"/>
            <a:ext cx="66929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5" name="Picture 4" descr="C:\Users\pande\Downloads\ODLMS (1).png"/>
          <p:cNvPicPr/>
          <p:nvPr/>
        </p:nvPicPr>
        <p:blipFill>
          <a:blip r:embed="rId2" cstate="print"/>
          <a:srcRect/>
          <a:stretch>
            <a:fillRect/>
          </a:stretch>
        </p:blipFill>
        <p:spPr bwMode="auto">
          <a:xfrm>
            <a:off x="1571604" y="1214422"/>
            <a:ext cx="7096125"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4" name="Picture 3" descr="C:\Users\pande\Downloads\screencapture-localhost-odlms-index-php-2020-01-16-16_43_23.png"/>
          <p:cNvPicPr/>
          <p:nvPr/>
        </p:nvPicPr>
        <p:blipFill>
          <a:blip r:embed="rId2" cstate="print"/>
          <a:srcRect/>
          <a:stretch>
            <a:fillRect/>
          </a:stretch>
        </p:blipFill>
        <p:spPr bwMode="auto">
          <a:xfrm>
            <a:off x="1529714" y="928670"/>
            <a:ext cx="7042813" cy="5468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pande\Downloads\screencapture-localhost-odlms-admin-login-php-2020-01-16-16_47_25.png"/>
          <p:cNvPicPr/>
          <p:nvPr/>
        </p:nvPicPr>
        <p:blipFill>
          <a:blip r:embed="rId2"/>
          <a:srcRect/>
          <a:stretch>
            <a:fillRect/>
          </a:stretch>
        </p:blipFill>
        <p:spPr bwMode="auto">
          <a:xfrm>
            <a:off x="1785918" y="357166"/>
            <a:ext cx="6715172" cy="2714625"/>
          </a:xfrm>
          <a:prstGeom prst="rect">
            <a:avLst/>
          </a:prstGeom>
          <a:noFill/>
          <a:ln w="9525">
            <a:noFill/>
            <a:miter lim="800000"/>
            <a:headEnd/>
            <a:tailEnd/>
          </a:ln>
        </p:spPr>
      </p:pic>
      <p:pic>
        <p:nvPicPr>
          <p:cNvPr id="6" name="Picture 5" descr="C:\Users\pande\Downloads\screencapture-localhost-odlms-admin-dashboard-php-2020-01-16-16_48_19.png"/>
          <p:cNvPicPr/>
          <p:nvPr/>
        </p:nvPicPr>
        <p:blipFill>
          <a:blip r:embed="rId3"/>
          <a:srcRect/>
          <a:stretch>
            <a:fillRect/>
          </a:stretch>
        </p:blipFill>
        <p:spPr bwMode="auto">
          <a:xfrm>
            <a:off x="1714480" y="3214686"/>
            <a:ext cx="6786610" cy="32861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pande\Downloads\screencapture-localhost-odlms-admin-manage-test-php-2020-01-16-16_54_00.png"/>
          <p:cNvPicPr/>
          <p:nvPr/>
        </p:nvPicPr>
        <p:blipFill>
          <a:blip r:embed="rId2"/>
          <a:srcRect/>
          <a:stretch>
            <a:fillRect/>
          </a:stretch>
        </p:blipFill>
        <p:spPr bwMode="auto">
          <a:xfrm>
            <a:off x="1643042" y="3786190"/>
            <a:ext cx="6572296" cy="2581275"/>
          </a:xfrm>
          <a:prstGeom prst="rect">
            <a:avLst/>
          </a:prstGeom>
          <a:noFill/>
          <a:ln w="9525">
            <a:noFill/>
            <a:miter lim="800000"/>
            <a:headEnd/>
            <a:tailEnd/>
          </a:ln>
        </p:spPr>
      </p:pic>
      <p:pic>
        <p:nvPicPr>
          <p:cNvPr id="7" name="Picture 6" descr="C:\Users\pande\Downloads\screencapture-localhost-odlms-admin-add-test-php-2020-01-16-16_51_39.png"/>
          <p:cNvPicPr/>
          <p:nvPr/>
        </p:nvPicPr>
        <p:blipFill>
          <a:blip r:embed="rId3"/>
          <a:srcRect/>
          <a:stretch>
            <a:fillRect/>
          </a:stretch>
        </p:blipFill>
        <p:spPr bwMode="auto">
          <a:xfrm>
            <a:off x="2000232" y="357166"/>
            <a:ext cx="6357982" cy="300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normAutofit/>
          </a:bodyPr>
          <a:lstStyle/>
          <a:p>
            <a:pPr algn="ctr"/>
            <a:r>
              <a:rPr lang="en-US" b="1" dirty="0"/>
              <a:t>Abstract</a:t>
            </a:r>
            <a:endParaRPr lang="en-US" dirty="0"/>
          </a:p>
        </p:txBody>
      </p:sp>
      <p:sp>
        <p:nvSpPr>
          <p:cNvPr id="3" name="Content Placeholder 2"/>
          <p:cNvSpPr>
            <a:spLocks noGrp="1"/>
          </p:cNvSpPr>
          <p:nvPr>
            <p:ph idx="1"/>
          </p:nvPr>
        </p:nvSpPr>
        <p:spPr>
          <a:xfrm>
            <a:off x="899592" y="928670"/>
            <a:ext cx="8244408" cy="5929330"/>
          </a:xfrm>
        </p:spPr>
        <p:txBody>
          <a:bodyPr>
            <a:normAutofit/>
          </a:bodyPr>
          <a:lstStyle/>
          <a:p>
            <a:r>
              <a:rPr lang="en-US" sz="1800" dirty="0" smtClean="0"/>
              <a:t> </a:t>
            </a:r>
            <a:r>
              <a:rPr lang="en-US" sz="1800" dirty="0" smtClean="0"/>
              <a:t>Nowadays, Online Diagnostic Lab Management System is one of the most essential tools that are mostly used in Diagnostic Lab; it is mostly used to manage medical lab related activities.</a:t>
            </a:r>
          </a:p>
          <a:p>
            <a:r>
              <a:rPr lang="en-US" sz="1800" dirty="0" smtClean="0"/>
              <a:t>In this project we tried to develop a computerized and web based Diagnostic lab management system. Our main intention is to allow this application to be used in most retailing diagnostic lab, where a small point of customization will be required to each diagnostic lab in the implementation period. This system is designed to overcome all challenges related to the management of diagnostic that were used to be handled locally and manually</a:t>
            </a:r>
            <a:r>
              <a:rPr lang="en-US" sz="1800" dirty="0" smtClean="0"/>
              <a:t>.</a:t>
            </a:r>
            <a:r>
              <a:rPr lang="en-US" sz="1800" dirty="0" smtClean="0"/>
              <a:t> </a:t>
            </a:r>
          </a:p>
          <a:p>
            <a:r>
              <a:rPr lang="en-US" sz="1800" dirty="0" smtClean="0"/>
              <a:t>The system is an online diagnostic lab manager application that brings up various diagnoses working online. Using this system, it will help us to records all transaction made at the daily sales; recognize all customers, employees, etc. It will manage all activities around the diagnostic lab that increases productivity and maximize profit, it will also minimizing the risk of getting loss because all transactions are recorded to the system.</a:t>
            </a:r>
          </a:p>
          <a:p>
            <a:pPr>
              <a:buNone/>
            </a:pPr>
            <a:endParaRPr lang="en-US" sz="1800" b="1" i="1" u="sng"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pande\Downloads\screencapture-localhost-odlms-admin-edit-test-detail-php-2020-01-16-16_55_03.png"/>
          <p:cNvPicPr/>
          <p:nvPr/>
        </p:nvPicPr>
        <p:blipFill>
          <a:blip r:embed="rId2"/>
          <a:srcRect/>
          <a:stretch>
            <a:fillRect/>
          </a:stretch>
        </p:blipFill>
        <p:spPr bwMode="auto">
          <a:xfrm>
            <a:off x="1714480" y="285728"/>
            <a:ext cx="7000924" cy="3000375"/>
          </a:xfrm>
          <a:prstGeom prst="rect">
            <a:avLst/>
          </a:prstGeom>
          <a:noFill/>
          <a:ln w="9525">
            <a:noFill/>
            <a:miter lim="800000"/>
            <a:headEnd/>
            <a:tailEnd/>
          </a:ln>
        </p:spPr>
      </p:pic>
      <p:pic>
        <p:nvPicPr>
          <p:cNvPr id="6" name="Picture 5" descr="C:\Users\pande\Downloads\screencapture-localhost-odlms-admin-add-lab-emp-php-2020-01-16-16_55_44.png"/>
          <p:cNvPicPr/>
          <p:nvPr/>
        </p:nvPicPr>
        <p:blipFill>
          <a:blip r:embed="rId3"/>
          <a:srcRect/>
          <a:stretch>
            <a:fillRect/>
          </a:stretch>
        </p:blipFill>
        <p:spPr bwMode="auto">
          <a:xfrm>
            <a:off x="1714480" y="3500438"/>
            <a:ext cx="7000924" cy="326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pande\Downloads\screencapture-localhost-odlms-admin-manage-lab-emp-php-2020-01-16-16_57_06.png"/>
          <p:cNvPicPr/>
          <p:nvPr/>
        </p:nvPicPr>
        <p:blipFill>
          <a:blip r:embed="rId2"/>
          <a:srcRect/>
          <a:stretch>
            <a:fillRect/>
          </a:stretch>
        </p:blipFill>
        <p:spPr bwMode="auto">
          <a:xfrm>
            <a:off x="1928794" y="214290"/>
            <a:ext cx="6786610" cy="2505075"/>
          </a:xfrm>
          <a:prstGeom prst="rect">
            <a:avLst/>
          </a:prstGeom>
          <a:noFill/>
          <a:ln w="9525">
            <a:noFill/>
            <a:miter lim="800000"/>
            <a:headEnd/>
            <a:tailEnd/>
          </a:ln>
        </p:spPr>
      </p:pic>
      <p:pic>
        <p:nvPicPr>
          <p:cNvPr id="7" name="Picture 6" descr="C:\Users\pande\Downloads\screencapture-localhost-odlms-admin-edit-employee-detail-php-2020-01-16-17_00_31.png"/>
          <p:cNvPicPr/>
          <p:nvPr/>
        </p:nvPicPr>
        <p:blipFill>
          <a:blip r:embed="rId3"/>
          <a:srcRect/>
          <a:stretch>
            <a:fillRect/>
          </a:stretch>
        </p:blipFill>
        <p:spPr bwMode="auto">
          <a:xfrm>
            <a:off x="1643042" y="2928934"/>
            <a:ext cx="7072362" cy="3533775"/>
          </a:xfrm>
          <a:prstGeom prst="rect">
            <a:avLst/>
          </a:prstGeom>
          <a:noFill/>
          <a:ln w="9525">
            <a:noFill/>
            <a:miter lim="800000"/>
            <a:headEnd/>
            <a:tailEnd/>
          </a:ln>
        </p:spPr>
      </p:pic>
    </p:spTree>
    <p:extLst>
      <p:ext uri="{BB962C8B-B14F-4D97-AF65-F5344CB8AC3E}">
        <p14:creationId xmlns="" xmlns:p14="http://schemas.microsoft.com/office/powerpoint/2010/main" val="1003987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ande\Downloads\screencapture-localhost-odlms-admin-view-appointment-detail-php-2020-01-16-17_14_50.png"/>
          <p:cNvPicPr/>
          <p:nvPr/>
        </p:nvPicPr>
        <p:blipFill>
          <a:blip r:embed="rId2"/>
          <a:srcRect/>
          <a:stretch>
            <a:fillRect/>
          </a:stretch>
        </p:blipFill>
        <p:spPr bwMode="auto">
          <a:xfrm>
            <a:off x="1714480" y="142853"/>
            <a:ext cx="6929486" cy="3071834"/>
          </a:xfrm>
          <a:prstGeom prst="rect">
            <a:avLst/>
          </a:prstGeom>
          <a:noFill/>
          <a:ln w="9525">
            <a:noFill/>
            <a:miter lim="800000"/>
            <a:headEnd/>
            <a:tailEnd/>
          </a:ln>
        </p:spPr>
      </p:pic>
      <p:pic>
        <p:nvPicPr>
          <p:cNvPr id="5" name="Picture 4" descr="C:\Users\pande\Downloads\screencapture-localhost-odlms-admin-view-appointment-detail-php-2020-01-16-17_20_33.png"/>
          <p:cNvPicPr/>
          <p:nvPr/>
        </p:nvPicPr>
        <p:blipFill>
          <a:blip r:embed="rId3"/>
          <a:srcRect/>
          <a:stretch>
            <a:fillRect/>
          </a:stretch>
        </p:blipFill>
        <p:spPr bwMode="auto">
          <a:xfrm>
            <a:off x="1571604" y="3500438"/>
            <a:ext cx="7072362" cy="2871783"/>
          </a:xfrm>
          <a:prstGeom prst="rect">
            <a:avLst/>
          </a:prstGeom>
          <a:noFill/>
          <a:ln w="9525">
            <a:noFill/>
            <a:miter lim="800000"/>
            <a:headEnd/>
            <a:tailEnd/>
          </a:ln>
        </p:spPr>
      </p:pic>
    </p:spTree>
    <p:extLst>
      <p:ext uri="{BB962C8B-B14F-4D97-AF65-F5344CB8AC3E}">
        <p14:creationId xmlns="" xmlns:p14="http://schemas.microsoft.com/office/powerpoint/2010/main" val="3412756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pande\Downloads\screencapture-localhost-odlms-admin-sample-received-php-2020-01-16-18_06_43.png"/>
          <p:cNvPicPr/>
          <p:nvPr/>
        </p:nvPicPr>
        <p:blipFill>
          <a:blip r:embed="rId2"/>
          <a:srcRect/>
          <a:stretch>
            <a:fillRect/>
          </a:stretch>
        </p:blipFill>
        <p:spPr bwMode="auto">
          <a:xfrm>
            <a:off x="1928794" y="428604"/>
            <a:ext cx="6715172" cy="2505075"/>
          </a:xfrm>
          <a:prstGeom prst="rect">
            <a:avLst/>
          </a:prstGeom>
          <a:noFill/>
          <a:ln w="9525">
            <a:noFill/>
            <a:miter lim="800000"/>
            <a:headEnd/>
            <a:tailEnd/>
          </a:ln>
        </p:spPr>
      </p:pic>
      <p:pic>
        <p:nvPicPr>
          <p:cNvPr id="7" name="Picture 6" descr="C:\Users\pande\Downloads\screencapture-localhost-odlms-admin-view-samplereceived-detail-php-2020-01-16-18_11_00.png"/>
          <p:cNvPicPr/>
          <p:nvPr/>
        </p:nvPicPr>
        <p:blipFill>
          <a:blip r:embed="rId3"/>
          <a:srcRect/>
          <a:stretch>
            <a:fillRect/>
          </a:stretch>
        </p:blipFill>
        <p:spPr bwMode="auto">
          <a:xfrm>
            <a:off x="1857356" y="3143248"/>
            <a:ext cx="6715172" cy="3271829"/>
          </a:xfrm>
          <a:prstGeom prst="rect">
            <a:avLst/>
          </a:prstGeom>
          <a:noFill/>
          <a:ln w="9525">
            <a:noFill/>
            <a:miter lim="800000"/>
            <a:headEnd/>
            <a:tailEnd/>
          </a:ln>
        </p:spPr>
      </p:pic>
    </p:spTree>
    <p:extLst>
      <p:ext uri="{BB962C8B-B14F-4D97-AF65-F5344CB8AC3E}">
        <p14:creationId xmlns="" xmlns:p14="http://schemas.microsoft.com/office/powerpoint/2010/main" val="2996933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pande\Downloads\screencapture-localhost-odlms-admin-view-samplereceived-detail-php-2020-01-16-18_11_55.png"/>
          <p:cNvPicPr/>
          <p:nvPr/>
        </p:nvPicPr>
        <p:blipFill>
          <a:blip r:embed="rId2"/>
          <a:srcRect/>
          <a:stretch>
            <a:fillRect/>
          </a:stretch>
        </p:blipFill>
        <p:spPr bwMode="auto">
          <a:xfrm>
            <a:off x="1857356" y="357167"/>
            <a:ext cx="7072362" cy="3071833"/>
          </a:xfrm>
          <a:prstGeom prst="rect">
            <a:avLst/>
          </a:prstGeom>
          <a:noFill/>
          <a:ln w="9525">
            <a:noFill/>
            <a:miter lim="800000"/>
            <a:headEnd/>
            <a:tailEnd/>
          </a:ln>
        </p:spPr>
      </p:pic>
      <p:pic>
        <p:nvPicPr>
          <p:cNvPr id="7" name="Picture 6" descr="C:\Users\pande\Downloads\screencapture-localhost-odlms-admin-uploaded-reports-php-2020-01-16-18_13_24.png"/>
          <p:cNvPicPr/>
          <p:nvPr/>
        </p:nvPicPr>
        <p:blipFill>
          <a:blip r:embed="rId3"/>
          <a:srcRect/>
          <a:stretch>
            <a:fillRect/>
          </a:stretch>
        </p:blipFill>
        <p:spPr bwMode="auto">
          <a:xfrm>
            <a:off x="1643042" y="3786190"/>
            <a:ext cx="7215238" cy="2505075"/>
          </a:xfrm>
          <a:prstGeom prst="rect">
            <a:avLst/>
          </a:prstGeom>
          <a:noFill/>
          <a:ln w="9525">
            <a:noFill/>
            <a:miter lim="800000"/>
            <a:headEnd/>
            <a:tailEnd/>
          </a:ln>
        </p:spPr>
      </p:pic>
    </p:spTree>
    <p:extLst>
      <p:ext uri="{BB962C8B-B14F-4D97-AF65-F5344CB8AC3E}">
        <p14:creationId xmlns="" xmlns:p14="http://schemas.microsoft.com/office/powerpoint/2010/main" val="1527809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pande\Downloads\screencapture-localhost-odlms-admin-view-samplereceived-detail-php-2020-01-16-18_15_55.png"/>
          <p:cNvPicPr/>
          <p:nvPr/>
        </p:nvPicPr>
        <p:blipFill>
          <a:blip r:embed="rId2"/>
          <a:srcRect/>
          <a:stretch>
            <a:fillRect/>
          </a:stretch>
        </p:blipFill>
        <p:spPr bwMode="auto">
          <a:xfrm>
            <a:off x="1714480" y="214290"/>
            <a:ext cx="7000924" cy="3143272"/>
          </a:xfrm>
          <a:prstGeom prst="rect">
            <a:avLst/>
          </a:prstGeom>
          <a:noFill/>
          <a:ln w="9525">
            <a:noFill/>
            <a:miter lim="800000"/>
            <a:headEnd/>
            <a:tailEnd/>
          </a:ln>
        </p:spPr>
      </p:pic>
      <p:pic>
        <p:nvPicPr>
          <p:cNvPr id="7" name="Picture 6" descr="C:\Users\pande\Downloads\screencapture-localhost-odlms-admin-view-regusers-php-2020-01-16-18_17_44.png"/>
          <p:cNvPicPr/>
          <p:nvPr/>
        </p:nvPicPr>
        <p:blipFill>
          <a:blip r:embed="rId3"/>
          <a:srcRect/>
          <a:stretch>
            <a:fillRect/>
          </a:stretch>
        </p:blipFill>
        <p:spPr bwMode="auto">
          <a:xfrm>
            <a:off x="1571604" y="3857628"/>
            <a:ext cx="7072362" cy="2505075"/>
          </a:xfrm>
          <a:prstGeom prst="rect">
            <a:avLst/>
          </a:prstGeom>
          <a:noFill/>
          <a:ln w="9525">
            <a:noFill/>
            <a:miter lim="800000"/>
            <a:headEnd/>
            <a:tailEnd/>
          </a:ln>
        </p:spPr>
      </p:pic>
    </p:spTree>
    <p:extLst>
      <p:ext uri="{BB962C8B-B14F-4D97-AF65-F5344CB8AC3E}">
        <p14:creationId xmlns="" xmlns:p14="http://schemas.microsoft.com/office/powerpoint/2010/main" val="2285742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pande\Downloads\screencapture-localhost-odlms-admin-search-php-2020-01-16-18_18_36.png"/>
          <p:cNvPicPr/>
          <p:nvPr/>
        </p:nvPicPr>
        <p:blipFill>
          <a:blip r:embed="rId2"/>
          <a:srcRect/>
          <a:stretch>
            <a:fillRect/>
          </a:stretch>
        </p:blipFill>
        <p:spPr bwMode="auto">
          <a:xfrm>
            <a:off x="1500166" y="571480"/>
            <a:ext cx="7143800" cy="2505075"/>
          </a:xfrm>
          <a:prstGeom prst="rect">
            <a:avLst/>
          </a:prstGeom>
          <a:noFill/>
          <a:ln w="9525">
            <a:noFill/>
            <a:miter lim="800000"/>
            <a:headEnd/>
            <a:tailEnd/>
          </a:ln>
        </p:spPr>
      </p:pic>
      <p:pic>
        <p:nvPicPr>
          <p:cNvPr id="7" name="Picture 6" descr="C:\Users\pande\Downloads\screencapture-localhost-odlms-admin-appointment-bwdates-php-2020-01-16-18_19_30.png"/>
          <p:cNvPicPr/>
          <p:nvPr/>
        </p:nvPicPr>
        <p:blipFill>
          <a:blip r:embed="rId3"/>
          <a:srcRect/>
          <a:stretch>
            <a:fillRect/>
          </a:stretch>
        </p:blipFill>
        <p:spPr bwMode="auto">
          <a:xfrm>
            <a:off x="1357290" y="3857628"/>
            <a:ext cx="7215238" cy="2505075"/>
          </a:xfrm>
          <a:prstGeom prst="rect">
            <a:avLst/>
          </a:prstGeom>
          <a:noFill/>
          <a:ln w="9525">
            <a:noFill/>
            <a:miter lim="800000"/>
            <a:headEnd/>
            <a:tailEnd/>
          </a:ln>
        </p:spPr>
      </p:pic>
    </p:spTree>
    <p:extLst>
      <p:ext uri="{BB962C8B-B14F-4D97-AF65-F5344CB8AC3E}">
        <p14:creationId xmlns="" xmlns:p14="http://schemas.microsoft.com/office/powerpoint/2010/main" val="1178292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admin-appointment-bwdates-reports-details-php-2020-01-16-18_20_18.png"/>
          <p:cNvPicPr/>
          <p:nvPr/>
        </p:nvPicPr>
        <p:blipFill>
          <a:blip r:embed="rId2"/>
          <a:srcRect/>
          <a:stretch>
            <a:fillRect/>
          </a:stretch>
        </p:blipFill>
        <p:spPr bwMode="auto">
          <a:xfrm>
            <a:off x="1500166" y="357166"/>
            <a:ext cx="7143800" cy="2876550"/>
          </a:xfrm>
          <a:prstGeom prst="rect">
            <a:avLst/>
          </a:prstGeom>
          <a:noFill/>
          <a:ln w="9525">
            <a:noFill/>
            <a:miter lim="800000"/>
            <a:headEnd/>
            <a:tailEnd/>
          </a:ln>
        </p:spPr>
      </p:pic>
      <p:pic>
        <p:nvPicPr>
          <p:cNvPr id="5" name="Picture 4" descr="C:\Users\pande\Downloads\screencapture-localhost-odlms-admin-sales-report-php-2020-01-16-18_20_58.png"/>
          <p:cNvPicPr/>
          <p:nvPr/>
        </p:nvPicPr>
        <p:blipFill>
          <a:blip r:embed="rId3"/>
          <a:srcRect/>
          <a:stretch>
            <a:fillRect/>
          </a:stretch>
        </p:blipFill>
        <p:spPr bwMode="auto">
          <a:xfrm>
            <a:off x="1571604" y="3714752"/>
            <a:ext cx="7000924"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admin-sales-reports-detailed-php-2020-01-16-18_21_40.png"/>
          <p:cNvPicPr/>
          <p:nvPr/>
        </p:nvPicPr>
        <p:blipFill>
          <a:blip r:embed="rId2"/>
          <a:srcRect/>
          <a:stretch>
            <a:fillRect/>
          </a:stretch>
        </p:blipFill>
        <p:spPr bwMode="auto">
          <a:xfrm>
            <a:off x="1571604" y="500042"/>
            <a:ext cx="7072362" cy="2505075"/>
          </a:xfrm>
          <a:prstGeom prst="rect">
            <a:avLst/>
          </a:prstGeom>
          <a:noFill/>
          <a:ln w="9525">
            <a:noFill/>
            <a:miter lim="800000"/>
            <a:headEnd/>
            <a:tailEnd/>
          </a:ln>
        </p:spPr>
      </p:pic>
      <p:pic>
        <p:nvPicPr>
          <p:cNvPr id="5" name="Picture 4" descr="C:\Users\pande\Downloads\screencapture-localhost-odlms-admin-empwise-report-php-2020-01-16-18_24_32.png"/>
          <p:cNvPicPr/>
          <p:nvPr/>
        </p:nvPicPr>
        <p:blipFill>
          <a:blip r:embed="rId3"/>
          <a:srcRect/>
          <a:stretch>
            <a:fillRect/>
          </a:stretch>
        </p:blipFill>
        <p:spPr bwMode="auto">
          <a:xfrm>
            <a:off x="1571604" y="3571876"/>
            <a:ext cx="7072362"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admin-sample-collected-report-php-2020-01-16-18_25_57.png"/>
          <p:cNvPicPr/>
          <p:nvPr/>
        </p:nvPicPr>
        <p:blipFill>
          <a:blip r:embed="rId2"/>
          <a:srcRect/>
          <a:stretch>
            <a:fillRect/>
          </a:stretch>
        </p:blipFill>
        <p:spPr bwMode="auto">
          <a:xfrm>
            <a:off x="1928794" y="428604"/>
            <a:ext cx="6643734" cy="2505075"/>
          </a:xfrm>
          <a:prstGeom prst="rect">
            <a:avLst/>
          </a:prstGeom>
          <a:noFill/>
          <a:ln w="9525">
            <a:noFill/>
            <a:miter lim="800000"/>
            <a:headEnd/>
            <a:tailEnd/>
          </a:ln>
        </p:spPr>
      </p:pic>
      <p:pic>
        <p:nvPicPr>
          <p:cNvPr id="5" name="Picture 4" descr="C:\Users\pande\Downloads\screencapture-localhost-odlms-employee-login-php-2020-01-16-18_32_53.png"/>
          <p:cNvPicPr/>
          <p:nvPr/>
        </p:nvPicPr>
        <p:blipFill>
          <a:blip r:embed="rId3"/>
          <a:srcRect/>
          <a:stretch>
            <a:fillRect/>
          </a:stretch>
        </p:blipFill>
        <p:spPr bwMode="auto">
          <a:xfrm>
            <a:off x="1714480" y="3500438"/>
            <a:ext cx="6786610"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1E94B8-D7E2-A8C3-D937-B663547E016D}"/>
              </a:ext>
            </a:extLst>
          </p:cNvPr>
          <p:cNvSpPr>
            <a:spLocks noGrp="1"/>
          </p:cNvSpPr>
          <p:nvPr>
            <p:ph type="title"/>
          </p:nvPr>
        </p:nvSpPr>
        <p:spPr>
          <a:xfrm>
            <a:off x="1435608" y="-171400"/>
            <a:ext cx="7498080" cy="1008112"/>
          </a:xfrm>
        </p:spPr>
        <p:txBody>
          <a:bodyPr/>
          <a:lstStyle/>
          <a:p>
            <a:pPr algn="ctr"/>
            <a:r>
              <a:rPr lang="en-US" b="1" dirty="0" smtClean="0"/>
              <a:t>Purpose</a:t>
            </a:r>
            <a:endParaRPr lang="en-IN" b="1" dirty="0"/>
          </a:p>
        </p:txBody>
      </p:sp>
      <p:sp>
        <p:nvSpPr>
          <p:cNvPr id="3" name="Content Placeholder 2">
            <a:extLst>
              <a:ext uri="{FF2B5EF4-FFF2-40B4-BE49-F238E27FC236}">
                <a16:creationId xmlns="" xmlns:a16="http://schemas.microsoft.com/office/drawing/2014/main" id="{EB4635D2-C01D-52CC-11BF-9DC499E1B0A8}"/>
              </a:ext>
            </a:extLst>
          </p:cNvPr>
          <p:cNvSpPr>
            <a:spLocks noGrp="1"/>
          </p:cNvSpPr>
          <p:nvPr>
            <p:ph idx="1"/>
          </p:nvPr>
        </p:nvSpPr>
        <p:spPr>
          <a:xfrm>
            <a:off x="1435608" y="1196752"/>
            <a:ext cx="7498080" cy="5051648"/>
          </a:xfrm>
        </p:spPr>
        <p:txBody>
          <a:bodyPr>
            <a:normAutofit lnSpcReduction="10000"/>
          </a:bodyPr>
          <a:lstStyle/>
          <a:p>
            <a:pPr marL="82296" indent="0" algn="just">
              <a:lnSpc>
                <a:spcPct val="115000"/>
              </a:lnSpc>
              <a:spcAft>
                <a:spcPts val="2250"/>
              </a:spcAft>
              <a:buNone/>
            </a:pPr>
            <a:r>
              <a:rPr lang="en-US" sz="2800" dirty="0" smtClean="0"/>
              <a:t>The main purpose of online diagnostic lab management system to provide a platform where patients can take the appointment online and get their blood test done at home. With the help of this project we are bringing the use of technology in the field of medical diagnosis where patients can avail all the diagnosis facilities at their door steps. Another purpose for developing this application is to generate the report automatically.</a:t>
            </a:r>
          </a:p>
          <a:p>
            <a:pPr marL="82296" indent="0" algn="just">
              <a:lnSpc>
                <a:spcPct val="115000"/>
              </a:lnSpc>
              <a:spcAft>
                <a:spcPts val="2250"/>
              </a:spcAft>
              <a:buNone/>
            </a:pPr>
            <a:endParaRPr lang="en-IN" sz="2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 xmlns:p14="http://schemas.microsoft.com/office/powerpoint/2010/main" val="3857942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employee-dashboard-php-2020-01-16-18_33_31.png"/>
          <p:cNvPicPr/>
          <p:nvPr/>
        </p:nvPicPr>
        <p:blipFill>
          <a:blip r:embed="rId2"/>
          <a:srcRect/>
          <a:stretch>
            <a:fillRect/>
          </a:stretch>
        </p:blipFill>
        <p:spPr bwMode="auto">
          <a:xfrm>
            <a:off x="1714480" y="428604"/>
            <a:ext cx="6572296" cy="2505075"/>
          </a:xfrm>
          <a:prstGeom prst="rect">
            <a:avLst/>
          </a:prstGeom>
          <a:noFill/>
          <a:ln w="9525">
            <a:noFill/>
            <a:miter lim="800000"/>
            <a:headEnd/>
            <a:tailEnd/>
          </a:ln>
        </p:spPr>
      </p:pic>
      <p:pic>
        <p:nvPicPr>
          <p:cNvPr id="5" name="Picture 4" descr="C:\Users\pande\Downloads\screencapture-localhost-odlms-employee-profile-php-2020-01-16-18_34_07.png"/>
          <p:cNvPicPr/>
          <p:nvPr/>
        </p:nvPicPr>
        <p:blipFill>
          <a:blip r:embed="rId3"/>
          <a:srcRect/>
          <a:stretch>
            <a:fillRect/>
          </a:stretch>
        </p:blipFill>
        <p:spPr bwMode="auto">
          <a:xfrm>
            <a:off x="1714480" y="3286124"/>
            <a:ext cx="6572296"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employee-view-testdetail-php-2020-01-16-18_35_25.png"/>
          <p:cNvPicPr/>
          <p:nvPr/>
        </p:nvPicPr>
        <p:blipFill>
          <a:blip r:embed="rId2"/>
          <a:srcRect/>
          <a:stretch>
            <a:fillRect/>
          </a:stretch>
        </p:blipFill>
        <p:spPr bwMode="auto">
          <a:xfrm>
            <a:off x="1571604" y="285728"/>
            <a:ext cx="7072362" cy="2505075"/>
          </a:xfrm>
          <a:prstGeom prst="rect">
            <a:avLst/>
          </a:prstGeom>
          <a:noFill/>
          <a:ln w="9525">
            <a:noFill/>
            <a:miter lim="800000"/>
            <a:headEnd/>
            <a:tailEnd/>
          </a:ln>
        </p:spPr>
      </p:pic>
      <p:pic>
        <p:nvPicPr>
          <p:cNvPr id="5" name="Picture 4" descr="C:\Users\pande\Downloads\screencapture-localhost-odlms-employee-view-singletest-detail-php-2020-01-16-18_35_59.png"/>
          <p:cNvPicPr/>
          <p:nvPr/>
        </p:nvPicPr>
        <p:blipFill>
          <a:blip r:embed="rId3"/>
          <a:srcRect/>
          <a:stretch>
            <a:fillRect/>
          </a:stretch>
        </p:blipFill>
        <p:spPr bwMode="auto">
          <a:xfrm>
            <a:off x="1571604" y="3643314"/>
            <a:ext cx="7000924"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employee-assigned-approved-appointment-php-2020-01-16-18_38_04.png"/>
          <p:cNvPicPr/>
          <p:nvPr/>
        </p:nvPicPr>
        <p:blipFill>
          <a:blip r:embed="rId2"/>
          <a:srcRect/>
          <a:stretch>
            <a:fillRect/>
          </a:stretch>
        </p:blipFill>
        <p:spPr bwMode="auto">
          <a:xfrm>
            <a:off x="1643042" y="357166"/>
            <a:ext cx="6786610" cy="2505075"/>
          </a:xfrm>
          <a:prstGeom prst="rect">
            <a:avLst/>
          </a:prstGeom>
          <a:noFill/>
          <a:ln w="9525">
            <a:noFill/>
            <a:miter lim="800000"/>
            <a:headEnd/>
            <a:tailEnd/>
          </a:ln>
        </p:spPr>
      </p:pic>
      <p:pic>
        <p:nvPicPr>
          <p:cNvPr id="5" name="Picture 4" descr="C:\Users\pande\Downloads\screencapture-localhost-odlms-employee-view-assigned-appointment-detail-php-2020-01-16-18_42_04.png"/>
          <p:cNvPicPr/>
          <p:nvPr/>
        </p:nvPicPr>
        <p:blipFill>
          <a:blip r:embed="rId3"/>
          <a:srcRect/>
          <a:stretch>
            <a:fillRect/>
          </a:stretch>
        </p:blipFill>
        <p:spPr bwMode="auto">
          <a:xfrm>
            <a:off x="1714480" y="3000372"/>
            <a:ext cx="6643734"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employee-view-assigned-appointment-detail-php-2020-01-16-18_44_46 (1).png"/>
          <p:cNvPicPr/>
          <p:nvPr/>
        </p:nvPicPr>
        <p:blipFill>
          <a:blip r:embed="rId2"/>
          <a:srcRect/>
          <a:stretch>
            <a:fillRect/>
          </a:stretch>
        </p:blipFill>
        <p:spPr bwMode="auto">
          <a:xfrm>
            <a:off x="1643042" y="285729"/>
            <a:ext cx="7072362" cy="3286148"/>
          </a:xfrm>
          <a:prstGeom prst="rect">
            <a:avLst/>
          </a:prstGeom>
          <a:noFill/>
          <a:ln w="9525">
            <a:noFill/>
            <a:miter lim="800000"/>
            <a:headEnd/>
            <a:tailEnd/>
          </a:ln>
        </p:spPr>
      </p:pic>
      <p:pic>
        <p:nvPicPr>
          <p:cNvPr id="5" name="Picture 4" descr="C:\Users\pande\Downloads\screencapture-localhost-odlms-employee-search-php-2020-01-16-18_46_35.png"/>
          <p:cNvPicPr/>
          <p:nvPr/>
        </p:nvPicPr>
        <p:blipFill>
          <a:blip r:embed="rId3"/>
          <a:srcRect/>
          <a:stretch>
            <a:fillRect/>
          </a:stretch>
        </p:blipFill>
        <p:spPr bwMode="auto">
          <a:xfrm>
            <a:off x="1643042" y="4071942"/>
            <a:ext cx="7000924"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user-signup-php-2020-01-16-19_02_47.png"/>
          <p:cNvPicPr/>
          <p:nvPr/>
        </p:nvPicPr>
        <p:blipFill>
          <a:blip r:embed="rId2"/>
          <a:srcRect/>
          <a:stretch>
            <a:fillRect/>
          </a:stretch>
        </p:blipFill>
        <p:spPr bwMode="auto">
          <a:xfrm>
            <a:off x="1571604" y="357166"/>
            <a:ext cx="7143800" cy="2914650"/>
          </a:xfrm>
          <a:prstGeom prst="rect">
            <a:avLst/>
          </a:prstGeom>
          <a:noFill/>
          <a:ln w="9525">
            <a:noFill/>
            <a:miter lim="800000"/>
            <a:headEnd/>
            <a:tailEnd/>
          </a:ln>
        </p:spPr>
      </p:pic>
      <p:pic>
        <p:nvPicPr>
          <p:cNvPr id="5" name="Picture 4" descr="C:\Users\pande\Downloads\screencapture-localhost-odlms-user-login-php-2020-01-16-19_03_16.png"/>
          <p:cNvPicPr/>
          <p:nvPr/>
        </p:nvPicPr>
        <p:blipFill>
          <a:blip r:embed="rId3"/>
          <a:srcRect/>
          <a:stretch>
            <a:fillRect/>
          </a:stretch>
        </p:blipFill>
        <p:spPr bwMode="auto">
          <a:xfrm>
            <a:off x="1571604" y="3571876"/>
            <a:ext cx="7072362"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user-dashboard-php-2020-01-16-19_04_07.png"/>
          <p:cNvPicPr/>
          <p:nvPr/>
        </p:nvPicPr>
        <p:blipFill>
          <a:blip r:embed="rId2"/>
          <a:srcRect/>
          <a:stretch>
            <a:fillRect/>
          </a:stretch>
        </p:blipFill>
        <p:spPr bwMode="auto">
          <a:xfrm>
            <a:off x="1571604" y="428604"/>
            <a:ext cx="6929486" cy="2476500"/>
          </a:xfrm>
          <a:prstGeom prst="rect">
            <a:avLst/>
          </a:prstGeom>
          <a:noFill/>
          <a:ln w="9525">
            <a:noFill/>
            <a:miter lim="800000"/>
            <a:headEnd/>
            <a:tailEnd/>
          </a:ln>
        </p:spPr>
      </p:pic>
      <p:pic>
        <p:nvPicPr>
          <p:cNvPr id="5" name="Picture 4" descr="C:\Users\pande\Downloads\screencapture-localhost-odlms-user-profile-php-2020-01-16-19_05_02.png"/>
          <p:cNvPicPr/>
          <p:nvPr/>
        </p:nvPicPr>
        <p:blipFill>
          <a:blip r:embed="rId3"/>
          <a:srcRect/>
          <a:stretch>
            <a:fillRect/>
          </a:stretch>
        </p:blipFill>
        <p:spPr bwMode="auto">
          <a:xfrm>
            <a:off x="1428728" y="3571876"/>
            <a:ext cx="7000924"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user-appointment-php-2020-01-16-19_06_22.png"/>
          <p:cNvPicPr/>
          <p:nvPr/>
        </p:nvPicPr>
        <p:blipFill>
          <a:blip r:embed="rId2"/>
          <a:srcRect/>
          <a:stretch>
            <a:fillRect/>
          </a:stretch>
        </p:blipFill>
        <p:spPr bwMode="auto">
          <a:xfrm>
            <a:off x="1857356" y="214290"/>
            <a:ext cx="6786610" cy="3214710"/>
          </a:xfrm>
          <a:prstGeom prst="rect">
            <a:avLst/>
          </a:prstGeom>
          <a:noFill/>
          <a:ln w="9525">
            <a:noFill/>
            <a:miter lim="800000"/>
            <a:headEnd/>
            <a:tailEnd/>
          </a:ln>
        </p:spPr>
      </p:pic>
      <p:pic>
        <p:nvPicPr>
          <p:cNvPr id="5" name="Picture 4" descr="C:\Users\pande\Downloads\screencapture-localhost-odlms-user-appointment-history-php-2020-01-16-19_10_01.png"/>
          <p:cNvPicPr/>
          <p:nvPr/>
        </p:nvPicPr>
        <p:blipFill>
          <a:blip r:embed="rId3"/>
          <a:srcRect/>
          <a:stretch>
            <a:fillRect/>
          </a:stretch>
        </p:blipFill>
        <p:spPr bwMode="auto">
          <a:xfrm>
            <a:off x="1571604" y="3857628"/>
            <a:ext cx="7072362"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ande\Downloads\screencapture-localhost-odlms-user-view-medicalreport-detail-php-2020-01-16-20_37_31.png"/>
          <p:cNvPicPr/>
          <p:nvPr/>
        </p:nvPicPr>
        <p:blipFill>
          <a:blip r:embed="rId2"/>
          <a:srcRect/>
          <a:stretch>
            <a:fillRect/>
          </a:stretch>
        </p:blipFill>
        <p:spPr bwMode="auto">
          <a:xfrm>
            <a:off x="1285852" y="142852"/>
            <a:ext cx="7500990" cy="3786213"/>
          </a:xfrm>
          <a:prstGeom prst="rect">
            <a:avLst/>
          </a:prstGeom>
          <a:noFill/>
          <a:ln w="9525">
            <a:noFill/>
            <a:miter lim="800000"/>
            <a:headEnd/>
            <a:tailEnd/>
          </a:ln>
        </p:spPr>
      </p:pic>
      <p:pic>
        <p:nvPicPr>
          <p:cNvPr id="5" name="Picture 4" descr="C:\Users\pande\Downloads\screencapture-localhost-odlms-user-search-php-2020-01-16-20_42_02.png"/>
          <p:cNvPicPr/>
          <p:nvPr/>
        </p:nvPicPr>
        <p:blipFill>
          <a:blip r:embed="rId3"/>
          <a:srcRect/>
          <a:stretch>
            <a:fillRect/>
          </a:stretch>
        </p:blipFill>
        <p:spPr bwMode="auto">
          <a:xfrm>
            <a:off x="1428728" y="4214818"/>
            <a:ext cx="7358114"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Conclusion</a:t>
            </a:r>
            <a:r>
              <a:rPr lang="en-US" dirty="0"/>
              <a:t/>
            </a:r>
            <a:br>
              <a:rPr lang="en-US" dirty="0"/>
            </a:br>
            <a:endParaRPr lang="en-US" dirty="0"/>
          </a:p>
        </p:txBody>
      </p:sp>
      <p:sp>
        <p:nvSpPr>
          <p:cNvPr id="3" name="Content Placeholder 2"/>
          <p:cNvSpPr>
            <a:spLocks noGrp="1"/>
          </p:cNvSpPr>
          <p:nvPr>
            <p:ph idx="1"/>
          </p:nvPr>
        </p:nvSpPr>
        <p:spPr>
          <a:xfrm>
            <a:off x="1000100" y="692696"/>
            <a:ext cx="8001024" cy="6264696"/>
          </a:xfrm>
        </p:spPr>
        <p:txBody>
          <a:bodyPr>
            <a:normAutofit fontScale="70000" lnSpcReduction="20000"/>
          </a:bodyPr>
          <a:lstStyle/>
          <a:p>
            <a:r>
              <a:rPr lang="en-US" dirty="0" smtClean="0"/>
              <a:t>Online Diagnostic Lab system is very much graceful and lively. Patients have to register to the portal by giving their details and then they can take appointment through online with minimal effort. Once appointment is confirm, diagnostic center send the technician to patient address to collect the blood sample. Once test is done and test report is generated patient can download the report by logged in to the portal. This system can be implemented in diagnostic labs and clinics</a:t>
            </a:r>
            <a:r>
              <a:rPr lang="en-US" dirty="0" smtClean="0"/>
              <a:t>.</a:t>
            </a:r>
            <a:endParaRPr lang="en-US" dirty="0" smtClean="0"/>
          </a:p>
          <a:p>
            <a:pPr lvl="0"/>
            <a:r>
              <a:rPr lang="en-US" dirty="0" smtClean="0"/>
              <a:t>Automation of the entire system improves the productivity.</a:t>
            </a:r>
          </a:p>
          <a:p>
            <a:pPr lvl="0"/>
            <a:r>
              <a:rPr lang="en-US" dirty="0" smtClean="0"/>
              <a:t>It provides a friendly graphical user interface which proves to be better when compared to the existing system.</a:t>
            </a:r>
          </a:p>
          <a:p>
            <a:pPr lvl="0"/>
            <a:r>
              <a:rPr lang="en-US" dirty="0" smtClean="0"/>
              <a:t>It gives appropriate access to the authorized users depending on their permissions.</a:t>
            </a:r>
          </a:p>
          <a:p>
            <a:pPr lvl="0"/>
            <a:r>
              <a:rPr lang="en-US" dirty="0" smtClean="0"/>
              <a:t>It effectively overcomes the delay in communications.</a:t>
            </a:r>
          </a:p>
          <a:p>
            <a:pPr lvl="0"/>
            <a:r>
              <a:rPr lang="en-US" dirty="0" smtClean="0"/>
              <a:t>Updating of information becomes so easier.</a:t>
            </a:r>
          </a:p>
          <a:p>
            <a:pPr lvl="0"/>
            <a:r>
              <a:rPr lang="en-US" dirty="0" smtClean="0"/>
              <a:t>System security, data security and reliability are the striking features.</a:t>
            </a:r>
          </a:p>
          <a:p>
            <a:pPr lvl="0"/>
            <a:r>
              <a:rPr lang="en-US" dirty="0" smtClean="0"/>
              <a:t>The System has adequate scope for modification in future if it is necessary.</a:t>
            </a:r>
          </a:p>
          <a:p>
            <a:pPr marL="82296" indent="0">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fontScale="92500" lnSpcReduction="20000"/>
          </a:bodyPr>
          <a:lstStyle/>
          <a:p>
            <a:pPr>
              <a:buNone/>
            </a:pPr>
            <a:r>
              <a:rPr lang="en-US" b="1" dirty="0" smtClean="0"/>
              <a:t>For PHP</a:t>
            </a:r>
            <a:endParaRPr lang="en-US" dirty="0" smtClean="0"/>
          </a:p>
          <a:p>
            <a:pPr lvl="0"/>
            <a:r>
              <a:rPr lang="en-US" dirty="0" smtClean="0">
                <a:hlinkClick r:id="rId2"/>
              </a:rPr>
              <a:t>https://www.w3schools.com/php/default.asp</a:t>
            </a:r>
            <a:endParaRPr lang="en-US" dirty="0" smtClean="0"/>
          </a:p>
          <a:p>
            <a:pPr lvl="0"/>
            <a:r>
              <a:rPr lang="en-US" dirty="0" smtClean="0">
                <a:hlinkClick r:id="rId3"/>
              </a:rPr>
              <a:t>https://www.sitepoint.com/php/</a:t>
            </a:r>
            <a:endParaRPr lang="en-US" dirty="0" smtClean="0"/>
          </a:p>
          <a:p>
            <a:pPr lvl="0"/>
            <a:r>
              <a:rPr lang="en-US" dirty="0" smtClean="0">
                <a:hlinkClick r:id="rId4"/>
              </a:rPr>
              <a:t>https://www.php.net/</a:t>
            </a:r>
            <a:endParaRPr lang="en-US" dirty="0" smtClean="0"/>
          </a:p>
          <a:p>
            <a:pPr>
              <a:buNone/>
            </a:pPr>
            <a:endParaRPr lang="en-US" dirty="0" smtClean="0"/>
          </a:p>
          <a:p>
            <a:pPr>
              <a:buNone/>
            </a:pPr>
            <a:r>
              <a:rPr lang="en-US" b="1" dirty="0" smtClean="0"/>
              <a:t>For </a:t>
            </a:r>
            <a:r>
              <a:rPr lang="en-US" b="1" dirty="0" err="1" smtClean="0"/>
              <a:t>MySQL</a:t>
            </a:r>
            <a:endParaRPr lang="en-US" dirty="0" smtClean="0"/>
          </a:p>
          <a:p>
            <a:pPr lvl="0"/>
            <a:r>
              <a:rPr lang="en-US" dirty="0" smtClean="0">
                <a:hlinkClick r:id="rId5"/>
              </a:rPr>
              <a:t>https://www.mysql.com/</a:t>
            </a:r>
            <a:endParaRPr lang="en-US" dirty="0" smtClean="0"/>
          </a:p>
          <a:p>
            <a:pPr lvl="0"/>
            <a:r>
              <a:rPr lang="en-US" dirty="0" smtClean="0">
                <a:hlinkClick r:id="rId6"/>
              </a:rPr>
              <a:t>http://</a:t>
            </a:r>
            <a:r>
              <a:rPr lang="en-US" dirty="0" smtClean="0">
                <a:hlinkClick r:id="rId6"/>
              </a:rPr>
              <a:t>www.mysqltutorial.org</a:t>
            </a:r>
            <a:r>
              <a:rPr lang="en-US" b="1" dirty="0" smtClean="0"/>
              <a:t> </a:t>
            </a:r>
            <a:endParaRPr lang="en-US" b="1" dirty="0" smtClean="0"/>
          </a:p>
          <a:p>
            <a:pPr lvl="0">
              <a:buNone/>
            </a:pPr>
            <a:endParaRPr lang="en-US" dirty="0" smtClean="0"/>
          </a:p>
          <a:p>
            <a:pPr>
              <a:buNone/>
            </a:pPr>
            <a:r>
              <a:rPr lang="en-US" b="1" dirty="0" smtClean="0"/>
              <a:t>For XAMPP</a:t>
            </a:r>
            <a:endParaRPr lang="en-US" dirty="0" smtClean="0"/>
          </a:p>
          <a:p>
            <a:pPr lvl="0"/>
            <a:r>
              <a:rPr lang="en-US" dirty="0" smtClean="0">
                <a:hlinkClick r:id="rId7"/>
              </a:rPr>
              <a:t>https://www.apachefriends.org/download.html</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57232"/>
          </a:xfrm>
        </p:spPr>
        <p:txBody>
          <a:bodyPr/>
          <a:lstStyle/>
          <a:p>
            <a:pPr algn="ctr"/>
            <a:r>
              <a:rPr lang="en-IN" b="1" dirty="0" smtClean="0"/>
              <a:t>Scope</a:t>
            </a:r>
            <a:endParaRPr lang="en-US" b="1" dirty="0"/>
          </a:p>
        </p:txBody>
      </p:sp>
      <p:sp>
        <p:nvSpPr>
          <p:cNvPr id="3" name="Content Placeholder 2"/>
          <p:cNvSpPr>
            <a:spLocks noGrp="1"/>
          </p:cNvSpPr>
          <p:nvPr>
            <p:ph idx="1"/>
          </p:nvPr>
        </p:nvSpPr>
        <p:spPr>
          <a:xfrm>
            <a:off x="1071538" y="857232"/>
            <a:ext cx="8072462" cy="5715040"/>
          </a:xfrm>
        </p:spPr>
        <p:txBody>
          <a:bodyPr>
            <a:normAutofit fontScale="62500" lnSpcReduction="20000"/>
          </a:bodyPr>
          <a:lstStyle/>
          <a:p>
            <a:r>
              <a:rPr lang="en-US" dirty="0" smtClean="0"/>
              <a:t>Today also we have to go to the diagnostic center, wait in the queue to get our blood test done. As Technology is growing rapidly we are also moving to a technical world where everything we want to be online. So with the help of this project we are bringing the use of technology in the field of medical diagnosis where patients can avail all the diagnosis facilities at their door steps. This project makes the diagnosis process easy and reduces the burden of patients. At a same time its help the diagnostic center to track all their patients details with their test reports. This access friendly software provides quick and effective services which helps the diagnostic center to increase their sales and profit.</a:t>
            </a:r>
          </a:p>
          <a:p>
            <a:pPr>
              <a:buNone/>
            </a:pPr>
            <a:endParaRPr lang="en-US" dirty="0" smtClean="0"/>
          </a:p>
          <a:p>
            <a:pPr>
              <a:buNone/>
            </a:pPr>
            <a:r>
              <a:rPr lang="en-US" b="1" dirty="0" smtClean="0"/>
              <a:t>Advantages:</a:t>
            </a:r>
            <a:endParaRPr lang="en-US" dirty="0" smtClean="0"/>
          </a:p>
          <a:p>
            <a:pPr lvl="0"/>
            <a:r>
              <a:rPr lang="en-US" dirty="0" smtClean="0"/>
              <a:t>The system allows automate diagnosis system.</a:t>
            </a:r>
          </a:p>
          <a:p>
            <a:pPr lvl="0"/>
            <a:r>
              <a:rPr lang="en-US" dirty="0" smtClean="0"/>
              <a:t>Allows for faster service.</a:t>
            </a:r>
          </a:p>
          <a:p>
            <a:pPr lvl="0"/>
            <a:r>
              <a:rPr lang="en-US" dirty="0" smtClean="0"/>
              <a:t>Allows increased sales and profits for diagnostic labs.</a:t>
            </a:r>
          </a:p>
          <a:p>
            <a:pPr lvl="0"/>
            <a:r>
              <a:rPr lang="en-US" dirty="0" smtClean="0"/>
              <a:t>Easy, user friendly GUI.</a:t>
            </a:r>
          </a:p>
          <a:p>
            <a:pPr lvl="0"/>
            <a:r>
              <a:rPr lang="en-US" dirty="0" smtClean="0"/>
              <a:t>Validation of data will be ensure only accurate valid and complete data stored in the database.</a:t>
            </a:r>
          </a:p>
          <a:p>
            <a:pPr lvl="0"/>
            <a:r>
              <a:rPr lang="en-US" dirty="0" smtClean="0"/>
              <a:t>Easy retrieval or data will be made possible by finding techniques.</a:t>
            </a:r>
          </a:p>
          <a:p>
            <a:pPr lvl="0"/>
            <a:r>
              <a:rPr lang="en-US" dirty="0" smtClean="0"/>
              <a:t>Report generation will help made it easy to analyze the performance.</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80728"/>
          </a:xfrm>
        </p:spPr>
        <p:txBody>
          <a:bodyPr/>
          <a:lstStyle/>
          <a:p>
            <a:pPr algn="ctr"/>
            <a:r>
              <a:rPr lang="en-US" b="1" dirty="0"/>
              <a:t>Project Modules</a:t>
            </a:r>
            <a:endParaRPr lang="en-US" dirty="0"/>
          </a:p>
        </p:txBody>
      </p:sp>
      <p:sp>
        <p:nvSpPr>
          <p:cNvPr id="3" name="Content Placeholder 2"/>
          <p:cNvSpPr>
            <a:spLocks noGrp="1"/>
          </p:cNvSpPr>
          <p:nvPr>
            <p:ph idx="1"/>
          </p:nvPr>
        </p:nvSpPr>
        <p:spPr>
          <a:xfrm>
            <a:off x="1435608" y="980728"/>
            <a:ext cx="7498080" cy="5267672"/>
          </a:xfrm>
        </p:spPr>
        <p:txBody>
          <a:bodyPr>
            <a:normAutofit/>
          </a:bodyPr>
          <a:lstStyle/>
          <a:p>
            <a:r>
              <a:rPr lang="en-US" sz="1800" dirty="0" smtClean="0"/>
              <a:t>Online Diagnostic Lab Management System is web based technology which brings up various diagnosis work online. Here patients are first allowed to register on the website and also login using registered details. Once registered with their address and contact details, the patients may now see a variety of tests conducted by the lab along with their costs and also they take appointment of other person who are not registered. The patient will select the required test and book appointment after that lab center send a lab boy at registered address to collect a sample the cost of the test will be paid to the lab while the samples are taken as cash on delivery (COD). After successful testing the user now gets a notification of test result. The system allows admin to attach a copy of the report into the system and automatically shown on user side so user can downloads report.</a:t>
            </a:r>
          </a:p>
          <a:p>
            <a:r>
              <a:rPr lang="en-US" sz="1800" dirty="0" smtClean="0"/>
              <a:t> In Online Diagnostic Lab Management System we use PHP and </a:t>
            </a:r>
            <a:r>
              <a:rPr lang="en-US" sz="1800" dirty="0" err="1" smtClean="0"/>
              <a:t>MySQL</a:t>
            </a:r>
            <a:r>
              <a:rPr lang="en-US" sz="1800" dirty="0" smtClean="0"/>
              <a:t> database. It has three modules i.e.</a:t>
            </a:r>
          </a:p>
          <a:p>
            <a:pPr lvl="0"/>
            <a:r>
              <a:rPr lang="en-US" sz="1800" b="1" u="sng" dirty="0" smtClean="0"/>
              <a:t>Admin</a:t>
            </a:r>
            <a:endParaRPr lang="en-US" sz="1800" dirty="0" smtClean="0"/>
          </a:p>
          <a:p>
            <a:pPr lvl="0"/>
            <a:r>
              <a:rPr lang="en-US" sz="1800" b="1" u="sng" dirty="0" smtClean="0"/>
              <a:t>Lab Employee</a:t>
            </a:r>
            <a:endParaRPr lang="en-US" sz="1800" dirty="0" smtClean="0"/>
          </a:p>
          <a:p>
            <a:pPr lvl="0"/>
            <a:r>
              <a:rPr lang="en-US" sz="1800" b="1" u="sng" dirty="0" smtClean="0"/>
              <a:t>User</a:t>
            </a:r>
            <a:endParaRPr lang="en-US" sz="1800" dirty="0" smtClean="0"/>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4F9BE8-CDC1-C6E8-58FE-EFABBEA8628F}"/>
              </a:ext>
            </a:extLst>
          </p:cNvPr>
          <p:cNvSpPr>
            <a:spLocks noGrp="1"/>
          </p:cNvSpPr>
          <p:nvPr>
            <p:ph type="title"/>
          </p:nvPr>
        </p:nvSpPr>
        <p:spPr>
          <a:xfrm>
            <a:off x="1435608" y="0"/>
            <a:ext cx="7498080" cy="980728"/>
          </a:xfrm>
        </p:spPr>
        <p:txBody>
          <a:bodyPr>
            <a:normAutofit/>
          </a:bodyPr>
          <a:lstStyle/>
          <a:p>
            <a:pPr algn="ctr"/>
            <a:r>
              <a:rPr lang="en-IN" b="1" dirty="0"/>
              <a:t>Admin Module</a:t>
            </a:r>
          </a:p>
        </p:txBody>
      </p:sp>
      <p:sp>
        <p:nvSpPr>
          <p:cNvPr id="3" name="Content Placeholder 2">
            <a:extLst>
              <a:ext uri="{FF2B5EF4-FFF2-40B4-BE49-F238E27FC236}">
                <a16:creationId xmlns="" xmlns:a16="http://schemas.microsoft.com/office/drawing/2014/main" id="{EC57F299-D444-DA91-47EA-7057A96E0AA4}"/>
              </a:ext>
            </a:extLst>
          </p:cNvPr>
          <p:cNvSpPr>
            <a:spLocks noGrp="1"/>
          </p:cNvSpPr>
          <p:nvPr>
            <p:ph idx="1"/>
          </p:nvPr>
        </p:nvSpPr>
        <p:spPr>
          <a:xfrm>
            <a:off x="1214414" y="1071546"/>
            <a:ext cx="7719274" cy="5669822"/>
          </a:xfrm>
        </p:spPr>
        <p:txBody>
          <a:bodyPr>
            <a:normAutofit fontScale="55000" lnSpcReduction="20000"/>
          </a:bodyPr>
          <a:lstStyle/>
          <a:p>
            <a:r>
              <a:rPr lang="en-US" b="1" dirty="0" smtClean="0"/>
              <a:t>Dashboard:</a:t>
            </a:r>
            <a:r>
              <a:rPr lang="en-US" dirty="0" smtClean="0"/>
              <a:t> In this sections, admin can briefly view the total register users, total new appointment, total approved appointment, total rejected appointment by admin, total cancelled appointment by user, total sample received, total report uploaded and total employee.</a:t>
            </a:r>
          </a:p>
          <a:p>
            <a:r>
              <a:rPr lang="en-US" b="1" dirty="0" smtClean="0"/>
              <a:t>Test Detail: </a:t>
            </a:r>
            <a:r>
              <a:rPr lang="en-US" dirty="0" smtClean="0"/>
              <a:t>In this section, admin can manage test detail(Add/Update).</a:t>
            </a:r>
          </a:p>
          <a:p>
            <a:r>
              <a:rPr lang="en-US" b="1" dirty="0" smtClean="0"/>
              <a:t>Lab Employee: </a:t>
            </a:r>
            <a:r>
              <a:rPr lang="en-US" dirty="0" smtClean="0"/>
              <a:t>In this section, admin can manage employee(Add/Update).</a:t>
            </a:r>
          </a:p>
          <a:p>
            <a:r>
              <a:rPr lang="en-US" b="1" dirty="0" smtClean="0"/>
              <a:t>Appointments: </a:t>
            </a:r>
            <a:r>
              <a:rPr lang="en-US" dirty="0" smtClean="0"/>
              <a:t>In this section, admin can view the booking appointment and admin also has right to change appointment status according to current status and his/her remarks.</a:t>
            </a:r>
          </a:p>
          <a:p>
            <a:r>
              <a:rPr lang="en-US" b="1" dirty="0" smtClean="0"/>
              <a:t>Lab: </a:t>
            </a:r>
            <a:r>
              <a:rPr lang="en-US" dirty="0" smtClean="0"/>
              <a:t>In this section, admin received the information of sample collected by employee and upload the report a test.</a:t>
            </a:r>
          </a:p>
          <a:p>
            <a:r>
              <a:rPr lang="en-US" b="1" dirty="0" smtClean="0"/>
              <a:t>View </a:t>
            </a:r>
            <a:r>
              <a:rPr lang="en-US" b="1" dirty="0" err="1" smtClean="0"/>
              <a:t>Reg</a:t>
            </a:r>
            <a:r>
              <a:rPr lang="en-US" b="1" dirty="0" smtClean="0"/>
              <a:t> Users:</a:t>
            </a:r>
            <a:r>
              <a:rPr lang="en-US" dirty="0" smtClean="0"/>
              <a:t> In this section, admin view the detail registered users.</a:t>
            </a:r>
          </a:p>
          <a:p>
            <a:r>
              <a:rPr lang="en-US" b="1" dirty="0" smtClean="0"/>
              <a:t>Search:</a:t>
            </a:r>
            <a:r>
              <a:rPr lang="en-US" dirty="0" smtClean="0"/>
              <a:t> In this section admin can search a particular appointment detail by patient appointment number, name and mobile number.</a:t>
            </a:r>
          </a:p>
          <a:p>
            <a:r>
              <a:rPr lang="en-US" b="1" dirty="0" smtClean="0"/>
              <a:t>Report: </a:t>
            </a:r>
            <a:r>
              <a:rPr lang="en-US" dirty="0" smtClean="0"/>
              <a:t>In this section admin can view between dates appointment reports, sales report and employee wise report according to dates.</a:t>
            </a:r>
          </a:p>
          <a:p>
            <a:r>
              <a:rPr lang="en-US" dirty="0" smtClean="0"/>
              <a:t>Admin can also update his profile, change the password and recover the password.</a:t>
            </a:r>
          </a:p>
          <a:p>
            <a:pPr marL="82296" indent="0">
              <a:buNone/>
            </a:pPr>
            <a:endParaRPr lang="en-IN" dirty="0"/>
          </a:p>
        </p:txBody>
      </p:sp>
    </p:spTree>
    <p:extLst>
      <p:ext uri="{BB962C8B-B14F-4D97-AF65-F5344CB8AC3E}">
        <p14:creationId xmlns="" xmlns:p14="http://schemas.microsoft.com/office/powerpoint/2010/main" val="713371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94C8C6-C0E7-03B8-BD0E-4ADC630C86FE}"/>
              </a:ext>
            </a:extLst>
          </p:cNvPr>
          <p:cNvSpPr>
            <a:spLocks noGrp="1"/>
          </p:cNvSpPr>
          <p:nvPr>
            <p:ph type="title"/>
          </p:nvPr>
        </p:nvSpPr>
        <p:spPr/>
        <p:txBody>
          <a:bodyPr/>
          <a:lstStyle/>
          <a:p>
            <a:pPr algn="ctr"/>
            <a:r>
              <a:rPr lang="en-IN" b="1" dirty="0" smtClean="0"/>
              <a:t>Lab Employee Module</a:t>
            </a:r>
            <a:endParaRPr lang="en-IN" b="1" dirty="0"/>
          </a:p>
        </p:txBody>
      </p:sp>
      <p:sp>
        <p:nvSpPr>
          <p:cNvPr id="3" name="Content Placeholder 2">
            <a:extLst>
              <a:ext uri="{FF2B5EF4-FFF2-40B4-BE49-F238E27FC236}">
                <a16:creationId xmlns="" xmlns:a16="http://schemas.microsoft.com/office/drawing/2014/main" id="{F6700C8E-677B-4BC0-088B-26F438C148A7}"/>
              </a:ext>
            </a:extLst>
          </p:cNvPr>
          <p:cNvSpPr>
            <a:spLocks noGrp="1"/>
          </p:cNvSpPr>
          <p:nvPr>
            <p:ph idx="1"/>
          </p:nvPr>
        </p:nvSpPr>
        <p:spPr/>
        <p:txBody>
          <a:bodyPr>
            <a:normAutofit fontScale="62500" lnSpcReduction="20000"/>
          </a:bodyPr>
          <a:lstStyle/>
          <a:p>
            <a:r>
              <a:rPr lang="en-US" b="1" dirty="0" smtClean="0"/>
              <a:t>Dashboard:</a:t>
            </a:r>
            <a:r>
              <a:rPr lang="en-US" dirty="0" smtClean="0"/>
              <a:t> In this sections, employee can briefly view total new assign appointment, total sample collected, total sample sent to lab and total appointments.</a:t>
            </a:r>
          </a:p>
          <a:p>
            <a:r>
              <a:rPr lang="en-US" b="1" dirty="0" smtClean="0"/>
              <a:t>Test Detail: </a:t>
            </a:r>
            <a:r>
              <a:rPr lang="en-US" dirty="0" smtClean="0"/>
              <a:t>In this section, employee can view test detail.</a:t>
            </a:r>
          </a:p>
          <a:p>
            <a:r>
              <a:rPr lang="en-US" b="1" dirty="0" smtClean="0"/>
              <a:t>Assign Appointments:</a:t>
            </a:r>
            <a:r>
              <a:rPr lang="en-US" dirty="0" smtClean="0"/>
              <a:t> In this section, employee can view the appointment which is assign by the admin and employee has rights to change the appointment status according to current status.</a:t>
            </a:r>
          </a:p>
          <a:p>
            <a:r>
              <a:rPr lang="en-US" b="1" dirty="0" smtClean="0"/>
              <a:t>Search:</a:t>
            </a:r>
            <a:r>
              <a:rPr lang="en-US" dirty="0" smtClean="0"/>
              <a:t> In this section, employee can search a particular appointment detail by patient appointment number, name and mobile number.</a:t>
            </a:r>
          </a:p>
          <a:p>
            <a:r>
              <a:rPr lang="en-US" b="1" dirty="0" smtClean="0"/>
              <a:t>Reports: </a:t>
            </a:r>
            <a:r>
              <a:rPr lang="en-US" dirty="0" smtClean="0"/>
              <a:t>In this section, employee can view how many appointment has been assign, how many sample has been collected and how many appointment has been pending in his/her end.</a:t>
            </a:r>
          </a:p>
          <a:p>
            <a:pPr>
              <a:buNone/>
            </a:pPr>
            <a:endParaRPr lang="en-US" dirty="0" smtClean="0"/>
          </a:p>
          <a:p>
            <a:r>
              <a:rPr lang="en-US" dirty="0" smtClean="0"/>
              <a:t>Employee can also update his profile, change the password and recover the password.</a:t>
            </a:r>
          </a:p>
          <a:p>
            <a:pPr marL="82296" indent="0">
              <a:buNone/>
            </a:pPr>
            <a:endParaRPr lang="en-IN" dirty="0"/>
          </a:p>
        </p:txBody>
      </p:sp>
    </p:spTree>
    <p:extLst>
      <p:ext uri="{BB962C8B-B14F-4D97-AF65-F5344CB8AC3E}">
        <p14:creationId xmlns="" xmlns:p14="http://schemas.microsoft.com/office/powerpoint/2010/main" val="32351898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Users/Patient Module</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smtClean="0"/>
              <a:t>Dashboard: </a:t>
            </a:r>
            <a:r>
              <a:rPr lang="en-US" dirty="0" smtClean="0"/>
              <a:t>This is the welcome page for users or patients</a:t>
            </a:r>
          </a:p>
          <a:p>
            <a:r>
              <a:rPr lang="en-US" b="1" dirty="0" smtClean="0"/>
              <a:t>Test Detail: </a:t>
            </a:r>
            <a:r>
              <a:rPr lang="en-US" dirty="0" smtClean="0"/>
              <a:t>In this section, employee can view test detail.</a:t>
            </a:r>
          </a:p>
          <a:p>
            <a:r>
              <a:rPr lang="en-US" b="1" dirty="0" smtClean="0"/>
              <a:t>Appointment: </a:t>
            </a:r>
            <a:r>
              <a:rPr lang="en-US" dirty="0" smtClean="0"/>
              <a:t>In this section, user can book the appointments for test.</a:t>
            </a:r>
          </a:p>
          <a:p>
            <a:r>
              <a:rPr lang="en-US" b="1" dirty="0" smtClean="0"/>
              <a:t>Appointment History: </a:t>
            </a:r>
            <a:r>
              <a:rPr lang="en-US" dirty="0" smtClean="0"/>
              <a:t>In this section, user can view the appointment history and also can check the status of appointment.</a:t>
            </a:r>
          </a:p>
          <a:p>
            <a:r>
              <a:rPr lang="en-US" b="1" dirty="0" smtClean="0"/>
              <a:t>View Medical Report</a:t>
            </a:r>
            <a:r>
              <a:rPr lang="en-US" dirty="0" smtClean="0"/>
              <a:t>: In this section, user can download the patient report.</a:t>
            </a:r>
          </a:p>
          <a:p>
            <a:r>
              <a:rPr lang="en-US" dirty="0" smtClean="0"/>
              <a:t>User can also update his profile, change the password and recover the password.</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1013</TotalTime>
  <Words>1304</Words>
  <Application>Microsoft Office PowerPoint</Application>
  <PresentationFormat>On-screen Show (4:3)</PresentationFormat>
  <Paragraphs>133</Paragraphs>
  <Slides>40</Slides>
  <Notes>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Solstice</vt:lpstr>
      <vt:lpstr>Online Diagnostic Lab Management System  Developed in PHP &amp; MySQL </vt:lpstr>
      <vt:lpstr>Abstract</vt:lpstr>
      <vt:lpstr>Purpose</vt:lpstr>
      <vt:lpstr>Scope</vt:lpstr>
      <vt:lpstr>Project Modules</vt:lpstr>
      <vt:lpstr>Admin Module</vt:lpstr>
      <vt:lpstr>Lab Employee Module</vt:lpstr>
      <vt:lpstr>Users/Patient Module</vt:lpstr>
      <vt:lpstr>Requirement Specification </vt:lpstr>
      <vt:lpstr>Continue.....</vt:lpstr>
      <vt:lpstr>Use Case Diagram</vt:lpstr>
      <vt:lpstr>Slide 12</vt:lpstr>
      <vt:lpstr>Slide 13</vt:lpstr>
      <vt:lpstr>Class / Schema Diagram </vt:lpstr>
      <vt:lpstr>ER Diagram</vt:lpstr>
      <vt:lpstr>Implementation and  System Testing </vt:lpstr>
      <vt:lpstr>Project Screens </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Conclusion </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Anuj kumar</cp:lastModifiedBy>
  <cp:revision>62</cp:revision>
  <dcterms:created xsi:type="dcterms:W3CDTF">2021-11-06T13:13:02Z</dcterms:created>
  <dcterms:modified xsi:type="dcterms:W3CDTF">2022-07-20T16:40:32Z</dcterms:modified>
</cp:coreProperties>
</file>